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>
  <p:sldMasterIdLst>
    <p:sldMasterId id="2147483649" r:id="rId1"/>
  </p:sldMasterIdLst>
  <p:notesMasterIdLst>
    <p:notesMasterId r:id="rId18"/>
  </p:notesMasterIdLst>
  <p:sldIdLst>
    <p:sldId id="257" r:id="rId2"/>
    <p:sldId id="270" r:id="rId3"/>
    <p:sldId id="272" r:id="rId4"/>
    <p:sldId id="280" r:id="rId5"/>
    <p:sldId id="281" r:id="rId6"/>
    <p:sldId id="283" r:id="rId7"/>
    <p:sldId id="284" r:id="rId8"/>
    <p:sldId id="258" r:id="rId9"/>
    <p:sldId id="271" r:id="rId10"/>
    <p:sldId id="273" r:id="rId11"/>
    <p:sldId id="274" r:id="rId12"/>
    <p:sldId id="276" r:id="rId13"/>
    <p:sldId id="277" r:id="rId14"/>
    <p:sldId id="278" r:id="rId15"/>
    <p:sldId id="279" r:id="rId16"/>
    <p:sldId id="275" r:id="rId17"/>
  </p:sldIdLst>
  <p:sldSz cx="13003213" cy="9752013"/>
  <p:notesSz cx="6858000" cy="9144000"/>
  <p:defaultTextStyle>
    <a:defPPr>
      <a:defRPr lang="en-GB"/>
    </a:defPPr>
    <a:lvl1pPr algn="l" defTabSz="449263" rtl="0" fontAlgn="base">
      <a:lnSpc>
        <a:spcPct val="7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defTabSz="449263" rtl="0" fontAlgn="base">
      <a:lnSpc>
        <a:spcPct val="7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defTabSz="449263" rtl="0" fontAlgn="base">
      <a:lnSpc>
        <a:spcPct val="7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defTabSz="449263" rtl="0" fontAlgn="base">
      <a:lnSpc>
        <a:spcPct val="7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defTabSz="449263" rtl="0" fontAlgn="base">
      <a:lnSpc>
        <a:spcPct val="7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 useTimings="0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640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59100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GB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59100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GB"/>
          </a:p>
        </p:txBody>
      </p:sp>
      <p:sp>
        <p:nvSpPr>
          <p:cNvPr id="3083" name="Rectangle 1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59300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84" name="Rectangle 12"/>
          <p:cNvSpPr>
            <a:spLocks noGrp="1" noChangeArrowheads="1"/>
          </p:cNvSpPr>
          <p:nvPr>
            <p:ph type="body"/>
          </p:nvPr>
        </p:nvSpPr>
        <p:spPr bwMode="auto">
          <a:xfrm>
            <a:off x="1125538" y="4356100"/>
            <a:ext cx="4595812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ftr"/>
          </p:nvPr>
        </p:nvSpPr>
        <p:spPr bwMode="auto">
          <a:xfrm>
            <a:off x="0" y="8685213"/>
            <a:ext cx="2959100" cy="444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GB"/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fld id="{91454560-1505-4806-89B8-B0789914E806}" type="slidenum">
              <a:rPr lang="en-GB"/>
              <a:pPr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8238" y="685800"/>
            <a:ext cx="4568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1454560-1505-4806-89B8-B0789914E806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28950"/>
            <a:ext cx="11053763" cy="20907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6088"/>
            <a:ext cx="9101137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37713" y="1831975"/>
            <a:ext cx="2701925" cy="68849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7175" y="1831975"/>
            <a:ext cx="7958138" cy="68849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938" y="1831975"/>
            <a:ext cx="8991600" cy="26558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5863"/>
            <a:ext cx="11052175" cy="1938337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2175" cy="213201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7175" y="2282825"/>
            <a:ext cx="5329238" cy="6434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8813" y="2282825"/>
            <a:ext cx="5330825" cy="6434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1463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8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6750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6750" cy="5618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6725" cy="1651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175" y="388938"/>
            <a:ext cx="7269163" cy="8321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39938"/>
            <a:ext cx="4276725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938" y="6826250"/>
            <a:ext cx="7802562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7938" y="871538"/>
            <a:ext cx="7802562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7938" y="7632700"/>
            <a:ext cx="7802562" cy="11445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531938" y="1831975"/>
            <a:ext cx="8991600" cy="2655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7175" y="2282825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+mj-lt"/>
          <a:ea typeface="+mj-ea"/>
          <a:cs typeface="+mj-cs"/>
        </a:defRPr>
      </a:lvl1pPr>
      <a:lvl2pPr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2pPr>
      <a:lvl3pPr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3pPr>
      <a:lvl4pPr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4pPr>
      <a:lvl5pPr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5pPr>
      <a:lvl6pPr marL="457200"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6pPr>
      <a:lvl7pPr marL="914400"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7pPr>
      <a:lvl8pPr marL="1371600"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8pPr>
      <a:lvl9pPr marL="1828800"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9pPr>
    </p:titleStyle>
    <p:bodyStyle>
      <a:lvl1pPr marL="330200" indent="-330200" algn="l" defTabSz="449263" rtl="0" fontAlgn="base">
        <a:lnSpc>
          <a:spcPct val="72000"/>
        </a:lnSpc>
        <a:spcBef>
          <a:spcPts val="525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100">
          <a:solidFill>
            <a:srgbClr val="000000"/>
          </a:solidFill>
          <a:latin typeface="+mn-lt"/>
          <a:ea typeface="+mn-ea"/>
          <a:cs typeface="+mn-cs"/>
        </a:defRPr>
      </a:lvl1pPr>
      <a:lvl2pPr marL="730250" indent="-27305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defRPr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sgdoc.socsci.ru.nl/index.php/Main_Pag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issues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175" y="2282825"/>
            <a:ext cx="10812463" cy="251698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New lab computers</a:t>
            </a:r>
          </a:p>
          <a:p>
            <a:endParaRPr lang="en-US" dirty="0" smtClean="0"/>
          </a:p>
          <a:p>
            <a:r>
              <a:rPr lang="en-US" dirty="0" smtClean="0"/>
              <a:t>New labs and devices</a:t>
            </a:r>
            <a:r>
              <a:rPr lang="en-US" dirty="0" smtClean="0"/>
              <a:t> 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Informed consent procedure</a:t>
            </a:r>
          </a:p>
          <a:p>
            <a:endParaRPr lang="en-US" dirty="0" smtClean="0"/>
          </a:p>
          <a:p>
            <a:r>
              <a:rPr lang="en-US" dirty="0" smtClean="0"/>
              <a:t>Hello / goodbye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48606" y="5115718"/>
            <a:ext cx="8991600" cy="2655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72000"/>
              </a:lnSpc>
              <a:spcBef>
                <a:spcPct val="0"/>
              </a:spcBef>
              <a:spcAft>
                <a:spcPct val="0"/>
              </a:spcAft>
              <a:buClr>
                <a:srgbClr val="BE311A"/>
              </a:buClr>
              <a:buSzPct val="100000"/>
              <a:buFont typeface="Arial" charset="0"/>
              <a:buNone/>
              <a:tabLst/>
              <a:defRPr/>
            </a:pPr>
            <a:r>
              <a:rPr lang="en-US" sz="2600" b="1" kern="0" dirty="0" smtClean="0">
                <a:solidFill>
                  <a:srgbClr val="BE311A"/>
                </a:solidFill>
                <a:latin typeface="+mj-lt"/>
                <a:ea typeface="+mj-ea"/>
                <a:cs typeface="+mj-cs"/>
              </a:rPr>
              <a:t>TSG WIP (work in progress)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BE311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BE311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BE311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48606" y="5559425"/>
            <a:ext cx="10812463" cy="25169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indent="-330200">
              <a:spcBef>
                <a:spcPts val="525"/>
              </a:spcBef>
              <a:buFont typeface="Arial" charset="0"/>
              <a:buChar char="•"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TSG WIKI</a:t>
            </a: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Manufacturing from old to new school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Programming from old to new school</a:t>
            </a: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TSG WIKI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175" y="2571750"/>
            <a:ext cx="10812463" cy="6434138"/>
          </a:xfrm>
        </p:spPr>
        <p:txBody>
          <a:bodyPr/>
          <a:lstStyle/>
          <a:p>
            <a:r>
              <a:rPr lang="en-US" sz="3200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nl-NL" sz="3200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hlinkClick r:id="rId2" tooltip="http://tsgdoc.socsci.ru.nl/index.php/Main_Page"/>
              </a:rPr>
              <a:t>http://tsgdoc.socsci.ru.nl/index.php/Main_Page</a:t>
            </a:r>
            <a:r>
              <a:rPr lang="nl-NL" sz="3200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 </a:t>
            </a:r>
            <a:endParaRPr lang="nl-NL" sz="320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school</a:t>
            </a:r>
            <a:br>
              <a:rPr lang="nl-NL" dirty="0" smtClean="0"/>
            </a:b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3018" r="-13018"/>
          <a:stretch>
            <a:fillRect/>
          </a:stretch>
        </p:blipFill>
        <p:spPr>
          <a:xfrm>
            <a:off x="862806" y="3123406"/>
            <a:ext cx="9372600" cy="557732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Since 1965 conventional machining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school</a:t>
            </a:r>
            <a:br>
              <a:rPr lang="nl-NL" dirty="0" smtClean="0"/>
            </a:b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890" y="3123406"/>
            <a:ext cx="7436432" cy="557732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In 1999 introduction of CAD and CNC machining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Afbeelding 4" descr="IMG_54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206" y="5485606"/>
            <a:ext cx="4266140" cy="3199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</a:t>
            </a:r>
            <a:r>
              <a:rPr lang="nl-NL" dirty="0" smtClean="0"/>
              <a:t>school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613" y="3123406"/>
            <a:ext cx="4182993" cy="557732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2013 innovation arrives rapid prototyping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Afbeelding 4" descr="IMG_54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406" y="3834916"/>
            <a:ext cx="3637721" cy="4850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</a:t>
            </a:r>
            <a:r>
              <a:rPr lang="nl-NL" dirty="0" smtClean="0"/>
              <a:t>school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606" y="3123406"/>
            <a:ext cx="4182993" cy="557732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2014 the next step different materials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Afbeelding 4" descr="IMG_54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06" y="4967115"/>
            <a:ext cx="4856922" cy="3642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</a:t>
            </a:r>
            <a:r>
              <a:rPr lang="nl-NL" dirty="0" smtClean="0"/>
              <a:t>school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606" y="3257595"/>
            <a:ext cx="7086600" cy="5314949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Some products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Programming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school to </a:t>
            </a:r>
            <a:r>
              <a:rPr lang="nl-NL" dirty="0" err="1" smtClean="0"/>
              <a:t>new</a:t>
            </a:r>
            <a:r>
              <a:rPr lang="nl-NL" dirty="0" smtClean="0"/>
              <a:t> school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175" y="2571750"/>
            <a:ext cx="10812463" cy="6434138"/>
          </a:xfrm>
        </p:spPr>
        <p:txBody>
          <a:bodyPr/>
          <a:lstStyle/>
          <a:p>
            <a:r>
              <a:rPr lang="en-US" dirty="0" smtClean="0"/>
              <a:t>T</a:t>
            </a:r>
            <a:r>
              <a:rPr lang="en-US" dirty="0" smtClean="0"/>
              <a:t>ime accurate research use presentation or Python</a:t>
            </a:r>
          </a:p>
          <a:p>
            <a:endParaRPr lang="en-US" dirty="0" smtClean="0"/>
          </a:p>
          <a:p>
            <a:r>
              <a:rPr lang="en-US" dirty="0" smtClean="0"/>
              <a:t>Use Templates available at TSG WIKI</a:t>
            </a:r>
          </a:p>
          <a:p>
            <a:endParaRPr lang="en-US" dirty="0" smtClean="0"/>
          </a:p>
          <a:p>
            <a:r>
              <a:rPr lang="en-US" dirty="0" smtClean="0"/>
              <a:t>Mobile applications in HTML5</a:t>
            </a:r>
            <a:endParaRPr lang="nl-N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 computers</a:t>
            </a:r>
            <a:endParaRPr lang="nl-NL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7175" y="2282825"/>
            <a:ext cx="10812463" cy="64341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Windows 7</a:t>
            </a:r>
          </a:p>
          <a:p>
            <a:endParaRPr lang="en-US" dirty="0" smtClean="0"/>
          </a:p>
          <a:p>
            <a:r>
              <a:rPr lang="en-US" dirty="0" smtClean="0"/>
              <a:t>Network access</a:t>
            </a:r>
          </a:p>
          <a:p>
            <a:pPr lvl="1"/>
            <a:r>
              <a:rPr lang="en-US" dirty="0" smtClean="0"/>
              <a:t>Direct access to DCC workgroup folder</a:t>
            </a:r>
          </a:p>
          <a:p>
            <a:pPr lvl="1"/>
            <a:r>
              <a:rPr lang="en-US" dirty="0" smtClean="0"/>
              <a:t>Easy to backup data</a:t>
            </a:r>
          </a:p>
          <a:p>
            <a:pPr lvl="1"/>
            <a:r>
              <a:rPr lang="en-US" dirty="0" smtClean="0"/>
              <a:t>Maintenance / software updates on all PCs simultaneously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creenshot desktop 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712" y="4588574"/>
            <a:ext cx="5632862" cy="3167752"/>
          </a:xfrm>
          <a:prstGeom prst="rect">
            <a:avLst/>
          </a:prstGeom>
        </p:spPr>
      </p:pic>
      <p:pic>
        <p:nvPicPr>
          <p:cNvPr id="6" name="Picture 5" descr="screenshot desktop OF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0582" y="4588141"/>
            <a:ext cx="5615644" cy="31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labs and </a:t>
            </a:r>
            <a:r>
              <a:rPr lang="nl-NL" dirty="0" err="1" smtClean="0"/>
              <a:t>devices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r>
              <a:rPr lang="nl-NL" dirty="0" smtClean="0"/>
              <a:t>TMS/EEG lab</a:t>
            </a:r>
          </a:p>
          <a:p>
            <a:pPr lvl="0"/>
            <a:r>
              <a:rPr lang="en-US" dirty="0" smtClean="0"/>
              <a:t>B.00.30 / B.</a:t>
            </a:r>
            <a:r>
              <a:rPr lang="en-US" dirty="0" smtClean="0"/>
              <a:t>00.30A</a:t>
            </a:r>
          </a:p>
          <a:p>
            <a:r>
              <a:rPr lang="en-US" dirty="0" smtClean="0"/>
              <a:t>No running TMS studies yet </a:t>
            </a:r>
          </a:p>
          <a:p>
            <a:pPr lvl="0"/>
            <a:endParaRPr lang="en-US" dirty="0" smtClean="0"/>
          </a:p>
          <a:p>
            <a:endParaRPr lang="nl-N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679575" y="2435225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831975" y="2587625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FullSizeRender (5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958" y="3939902"/>
            <a:ext cx="5696181" cy="4272136"/>
          </a:xfrm>
          <a:prstGeom prst="rect">
            <a:avLst/>
          </a:prstGeom>
        </p:spPr>
      </p:pic>
      <p:pic>
        <p:nvPicPr>
          <p:cNvPr id="7" name="Picture 6" descr="FullSizeRender (6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9639" y="3945564"/>
            <a:ext cx="5688632" cy="426647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21791" y="2499742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tabLst/>
              <a:defRPr/>
            </a:pPr>
            <a:endParaRPr lang="en-US" sz="2100" kern="0" dirty="0" smtClean="0">
              <a:solidFill>
                <a:srgbClr val="000000"/>
              </a:solidFill>
              <a:latin typeface="+mn-lt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labs and </a:t>
            </a:r>
            <a:r>
              <a:rPr lang="nl-NL" dirty="0" err="1" smtClean="0"/>
              <a:t>devices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800" y="3257595"/>
            <a:ext cx="3986211" cy="5314949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err="1" smtClean="0">
                <a:solidFill>
                  <a:srgbClr val="000000"/>
                </a:solidFill>
                <a:latin typeface="+mn-lt"/>
                <a:cs typeface="+mn-cs"/>
              </a:rPr>
              <a:t>Trigno</a:t>
            </a: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 EMG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labs and </a:t>
            </a:r>
            <a:r>
              <a:rPr lang="nl-NL" dirty="0" err="1" smtClean="0"/>
              <a:t>devices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606" y="3809206"/>
            <a:ext cx="5993606" cy="449520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Mobile </a:t>
            </a:r>
            <a:r>
              <a:rPr lang="en-US" sz="2100" kern="0" noProof="0" dirty="0" err="1" smtClean="0">
                <a:solidFill>
                  <a:srgbClr val="000000"/>
                </a:solidFill>
                <a:latin typeface="+mn-lt"/>
                <a:cs typeface="+mn-cs"/>
              </a:rPr>
              <a:t>eyelink</a:t>
            </a: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 1000+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labs and </a:t>
            </a:r>
            <a:r>
              <a:rPr lang="nl-NL" dirty="0" err="1" smtClean="0"/>
              <a:t>devices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606" y="3809206"/>
            <a:ext cx="5993605" cy="449520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err="1" smtClean="0">
                <a:solidFill>
                  <a:srgbClr val="000000"/>
                </a:solidFill>
                <a:latin typeface="+mn-lt"/>
                <a:cs typeface="+mn-cs"/>
              </a:rPr>
              <a:t>Eyetracker</a:t>
            </a: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 SMI </a:t>
            </a:r>
            <a:r>
              <a:rPr lang="en-US" sz="2100" kern="0" dirty="0" err="1" smtClean="0">
                <a:solidFill>
                  <a:srgbClr val="000000"/>
                </a:solidFill>
                <a:latin typeface="+mn-lt"/>
                <a:cs typeface="+mn-cs"/>
              </a:rPr>
              <a:t>eyeview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labs and </a:t>
            </a:r>
            <a:r>
              <a:rPr lang="nl-NL" dirty="0" err="1" smtClean="0"/>
              <a:t>devices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405" y="3077071"/>
            <a:ext cx="3978101" cy="5304135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NDI </a:t>
            </a:r>
            <a:r>
              <a:rPr lang="en-US" sz="2100" kern="0" noProof="0" dirty="0" err="1" smtClean="0">
                <a:solidFill>
                  <a:srgbClr val="000000"/>
                </a:solidFill>
                <a:latin typeface="+mn-lt"/>
                <a:cs typeface="+mn-cs"/>
              </a:rPr>
              <a:t>Optotrack</a:t>
            </a: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 </a:t>
            </a:r>
            <a:r>
              <a:rPr lang="en-US" sz="2100" kern="0" noProof="0" dirty="0" err="1" smtClean="0">
                <a:solidFill>
                  <a:srgbClr val="000000"/>
                </a:solidFill>
                <a:latin typeface="+mn-lt"/>
                <a:cs typeface="+mn-cs"/>
              </a:rPr>
              <a:t>Certus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Informed Consent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Finalized projects: Hand in consent and screening forms (original version) to lab coordinator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Forms must be filled out completely by BOTH participant and researcher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Always use the latest version of screening and consent forms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	(currently: version 1.7, July 2014)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Do </a:t>
            </a:r>
            <a:r>
              <a:rPr lang="en-US" b="1" dirty="0" smtClean="0">
                <a:solidFill>
                  <a:schemeClr val="tx1"/>
                </a:solidFill>
              </a:rPr>
              <a:t>NOT </a:t>
            </a:r>
            <a:r>
              <a:rPr lang="en-US" dirty="0" smtClean="0">
                <a:solidFill>
                  <a:schemeClr val="tx1"/>
                </a:solidFill>
              </a:rPr>
              <a:t>use example forms (included in participant information packages)!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92D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/ </a:t>
            </a:r>
            <a:r>
              <a:rPr lang="nl-NL" dirty="0" err="1" smtClean="0"/>
              <a:t>goodbye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175" y="2571750"/>
            <a:ext cx="10812463" cy="6434138"/>
          </a:xfrm>
        </p:spPr>
        <p:txBody>
          <a:bodyPr/>
          <a:lstStyle/>
          <a:p>
            <a:r>
              <a:rPr lang="en-US" dirty="0" smtClean="0"/>
              <a:t>Miriam Kos will return / </a:t>
            </a:r>
            <a:r>
              <a:rPr lang="en-US" dirty="0" err="1" smtClean="0"/>
              <a:t>Geertje</a:t>
            </a:r>
            <a:r>
              <a:rPr lang="en-US" dirty="0" smtClean="0"/>
              <a:t> van Bergen will leave next Monday (November 17)</a:t>
            </a:r>
            <a:endParaRPr lang="nl-NL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290</Words>
  <Application>Microsoft Macintosh PowerPoint</Application>
  <PresentationFormat>Aangepast</PresentationFormat>
  <Paragraphs>127</Paragraphs>
  <Slides>16</Slides>
  <Notes>1</Notes>
  <HiddenSlides>0</HiddenSlides>
  <MMClips>0</MMClips>
  <ScaleCrop>false</ScaleCrop>
  <HeadingPairs>
    <vt:vector size="4" baseType="variant">
      <vt:variant>
        <vt:lpstr>Ontwerpsjabloon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17" baseType="lpstr">
      <vt:lpstr>Office Theme</vt:lpstr>
      <vt:lpstr>Lab issues </vt:lpstr>
      <vt:lpstr>New lab computers</vt:lpstr>
      <vt:lpstr>New labs and devices</vt:lpstr>
      <vt:lpstr>New labs and devices</vt:lpstr>
      <vt:lpstr>New labs and devices</vt:lpstr>
      <vt:lpstr>New labs and devices</vt:lpstr>
      <vt:lpstr>New labs and devices</vt:lpstr>
      <vt:lpstr>Informed Consent Procedure</vt:lpstr>
      <vt:lpstr>Hello / goodbye </vt:lpstr>
      <vt:lpstr>TSG WIKI </vt:lpstr>
      <vt:lpstr>Manufacturing from old to new school </vt:lpstr>
      <vt:lpstr>Manufacturing from old to new school </vt:lpstr>
      <vt:lpstr>Manufacturing from old to new school</vt:lpstr>
      <vt:lpstr>Manufacturing from old to new school</vt:lpstr>
      <vt:lpstr>Manufacturing from old to new school</vt:lpstr>
      <vt:lpstr>Programming from old school to new school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van de presentatie</dc:title>
  <dc:creator>Kos, M. (Miriam)</dc:creator>
  <cp:lastModifiedBy>Norbert</cp:lastModifiedBy>
  <cp:revision>210</cp:revision>
  <dcterms:created xsi:type="dcterms:W3CDTF">2014-11-12T18:07:04Z</dcterms:created>
  <dcterms:modified xsi:type="dcterms:W3CDTF">2014-11-12T19:06:11Z</dcterms:modified>
</cp:coreProperties>
</file>